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9" r:id="rId3"/>
    <p:sldId id="257" r:id="rId4"/>
    <p:sldId id="260" r:id="rId5"/>
    <p:sldId id="273" r:id="rId6"/>
    <p:sldId id="274" r:id="rId7"/>
    <p:sldId id="275" r:id="rId8"/>
    <p:sldId id="276" r:id="rId9"/>
    <p:sldId id="277" r:id="rId10"/>
    <p:sldId id="278" r:id="rId11"/>
    <p:sldId id="261" r:id="rId12"/>
    <p:sldId id="264" r:id="rId13"/>
    <p:sldId id="263" r:id="rId14"/>
    <p:sldId id="262" r:id="rId15"/>
    <p:sldId id="268" r:id="rId16"/>
    <p:sldId id="271" r:id="rId17"/>
    <p:sldId id="269" r:id="rId18"/>
    <p:sldId id="266" r:id="rId19"/>
    <p:sldId id="265" r:id="rId20"/>
    <p:sldId id="270" r:id="rId21"/>
    <p:sldId id="267" r:id="rId22"/>
    <p:sldId id="272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00"/>
    <p:restoredTop sz="94066"/>
  </p:normalViewPr>
  <p:slideViewPr>
    <p:cSldViewPr snapToGrid="0" snapToObjects="1">
      <p:cViewPr>
        <p:scale>
          <a:sx n="150" d="100"/>
          <a:sy n="150" d="100"/>
        </p:scale>
        <p:origin x="1224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26524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339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2730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B39BD0D6-C16A-1F47-AC11-82021BDB9581}" type="datetime1">
              <a:rPr lang="en-US" altLang="x-none"/>
              <a:pPr/>
              <a:t>6/25/17</a:t>
            </a:fld>
            <a:endParaRPr lang="en-US" altLang="x-non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6885C2-589E-A247-ACA0-D6D26265DB07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2738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66946" y="515975"/>
            <a:ext cx="9010108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Introduction to Brain Anatomy</a:t>
            </a:r>
            <a:endParaRPr lang="en"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27 June 2016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" name="Straight Connector 3"/>
          <p:cNvCxnSpPr/>
          <p:nvPr/>
        </p:nvCxnSpPr>
        <p:spPr>
          <a:xfrm>
            <a:off x="311700" y="2767764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638300" y="228600"/>
            <a:ext cx="5829300" cy="857250"/>
          </a:xfrm>
        </p:spPr>
        <p:txBody>
          <a:bodyPr/>
          <a:lstStyle/>
          <a:p>
            <a:r>
              <a:rPr lang="en-US" altLang="x-none">
                <a:ea typeface="ＭＳ Ｐゴシック" charset="-128"/>
              </a:rPr>
              <a:t>The brain mostly makes sense</a:t>
            </a:r>
          </a:p>
        </p:txBody>
      </p:sp>
      <p:pic>
        <p:nvPicPr>
          <p:cNvPr id="263171" name="Picture 10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1714500"/>
            <a:ext cx="2951560" cy="332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63172" name="Line 1028"/>
          <p:cNvSpPr>
            <a:spLocks noChangeShapeType="1"/>
          </p:cNvSpPr>
          <p:nvPr/>
        </p:nvSpPr>
        <p:spPr bwMode="auto">
          <a:xfrm flipH="1">
            <a:off x="4914900" y="1543050"/>
            <a:ext cx="571500" cy="457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sp>
        <p:nvSpPr>
          <p:cNvPr id="263173" name="Text Box 1029"/>
          <p:cNvSpPr txBox="1">
            <a:spLocks noChangeArrowheads="1"/>
          </p:cNvSpPr>
          <p:nvPr/>
        </p:nvSpPr>
        <p:spPr bwMode="auto">
          <a:xfrm>
            <a:off x="5543550" y="1257300"/>
            <a:ext cx="559769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Touch</a:t>
            </a:r>
          </a:p>
        </p:txBody>
      </p:sp>
      <p:sp>
        <p:nvSpPr>
          <p:cNvPr id="263174" name="Text Box 1030"/>
          <p:cNvSpPr txBox="1">
            <a:spLocks noChangeArrowheads="1"/>
          </p:cNvSpPr>
          <p:nvPr/>
        </p:nvSpPr>
        <p:spPr bwMode="auto">
          <a:xfrm>
            <a:off x="6123385" y="2743200"/>
            <a:ext cx="553357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Vision</a:t>
            </a:r>
          </a:p>
        </p:txBody>
      </p:sp>
      <p:sp>
        <p:nvSpPr>
          <p:cNvPr id="263175" name="Line 1031"/>
          <p:cNvSpPr>
            <a:spLocks noChangeShapeType="1"/>
          </p:cNvSpPr>
          <p:nvPr/>
        </p:nvSpPr>
        <p:spPr bwMode="auto">
          <a:xfrm flipH="1">
            <a:off x="5772150" y="2914650"/>
            <a:ext cx="400050" cy="571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sp>
        <p:nvSpPr>
          <p:cNvPr id="263176" name="Line 1032"/>
          <p:cNvSpPr>
            <a:spLocks noChangeShapeType="1"/>
          </p:cNvSpPr>
          <p:nvPr/>
        </p:nvSpPr>
        <p:spPr bwMode="auto">
          <a:xfrm flipV="1">
            <a:off x="3143250" y="2914650"/>
            <a:ext cx="1257300" cy="685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sp>
        <p:nvSpPr>
          <p:cNvPr id="263177" name="Text Box 1033"/>
          <p:cNvSpPr txBox="1">
            <a:spLocks noChangeArrowheads="1"/>
          </p:cNvSpPr>
          <p:nvPr/>
        </p:nvSpPr>
        <p:spPr bwMode="auto">
          <a:xfrm>
            <a:off x="2141935" y="3429000"/>
            <a:ext cx="659155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Hearing</a:t>
            </a:r>
          </a:p>
        </p:txBody>
      </p:sp>
      <p:sp>
        <p:nvSpPr>
          <p:cNvPr id="263178" name="Text Box 1034"/>
          <p:cNvSpPr txBox="1">
            <a:spLocks noChangeArrowheads="1"/>
          </p:cNvSpPr>
          <p:nvPr/>
        </p:nvSpPr>
        <p:spPr bwMode="auto">
          <a:xfrm>
            <a:off x="3488531" y="1314450"/>
            <a:ext cx="529312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 dirty="0">
                <a:ea typeface="ＭＳ Ｐゴシック" charset="0"/>
                <a:cs typeface="ＭＳ Ｐゴシック" charset="0"/>
              </a:rPr>
              <a:t>Motor</a:t>
            </a:r>
          </a:p>
        </p:txBody>
      </p:sp>
      <p:sp>
        <p:nvSpPr>
          <p:cNvPr id="263179" name="Line 1035"/>
          <p:cNvSpPr>
            <a:spLocks noChangeShapeType="1"/>
          </p:cNvSpPr>
          <p:nvPr/>
        </p:nvSpPr>
        <p:spPr bwMode="auto">
          <a:xfrm>
            <a:off x="4000500" y="1657350"/>
            <a:ext cx="342900" cy="4000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cxnSp>
        <p:nvCxnSpPr>
          <p:cNvPr id="27659" name="Straight Arrow Connector 4"/>
          <p:cNvCxnSpPr>
            <a:cxnSpLocks noChangeShapeType="1"/>
          </p:cNvCxnSpPr>
          <p:nvPr/>
        </p:nvCxnSpPr>
        <p:spPr bwMode="auto">
          <a:xfrm flipV="1">
            <a:off x="5282804" y="1914525"/>
            <a:ext cx="840581" cy="400050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 type="arrow" w="med" len="med"/>
            <a:tailEnd/>
          </a:ln>
        </p:spPr>
      </p:cxnSp>
      <p:sp>
        <p:nvSpPr>
          <p:cNvPr id="27660" name="TextBox 6"/>
          <p:cNvSpPr txBox="1">
            <a:spLocks noChangeArrowheads="1"/>
          </p:cNvSpPr>
          <p:nvPr/>
        </p:nvSpPr>
        <p:spPr bwMode="auto">
          <a:xfrm>
            <a:off x="6172200" y="1543050"/>
            <a:ext cx="1828800" cy="133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1350"/>
              <a:t>Between proprioceptive cortex and visual cortex and is dorsal. Probably involved in spatial orientation</a:t>
            </a:r>
          </a:p>
        </p:txBody>
      </p:sp>
    </p:spTree>
    <p:extLst>
      <p:ext uri="{BB962C8B-B14F-4D97-AF65-F5344CB8AC3E}">
        <p14:creationId xmlns:p14="http://schemas.microsoft.com/office/powerpoint/2010/main" val="142825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" y="0"/>
            <a:ext cx="7889278" cy="51435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274734" y="2480733"/>
            <a:ext cx="2988733" cy="254846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49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" y="0"/>
            <a:ext cx="884154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50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0"/>
            <a:ext cx="83109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511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0"/>
            <a:ext cx="494068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24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9144000" cy="498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587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4400" dirty="0" smtClean="0"/>
              <a:t>Is there any real meaningful way of dividing the brain into regions?</a:t>
            </a:r>
            <a:endParaRPr lang="en" sz="44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11700" y="2767764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Optional?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61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9144000" cy="498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57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0"/>
            <a:ext cx="329545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4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0"/>
            <a:ext cx="65532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8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0"/>
            <a:ext cx="493641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450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0"/>
            <a:ext cx="68959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4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85069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778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9800"/>
            <a:ext cx="9144000" cy="325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404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0"/>
            <a:ext cx="620606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085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>
                <a:ea typeface="ＭＳ Ｐゴシック" charset="-128"/>
              </a:rPr>
              <a:t>What does the rest of the brain do?</a:t>
            </a:r>
          </a:p>
        </p:txBody>
      </p:sp>
      <p:pic>
        <p:nvPicPr>
          <p:cNvPr id="263171" name="Picture 10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1714500"/>
            <a:ext cx="2951560" cy="332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63172" name="Line 1028"/>
          <p:cNvSpPr>
            <a:spLocks noChangeShapeType="1"/>
          </p:cNvSpPr>
          <p:nvPr/>
        </p:nvSpPr>
        <p:spPr bwMode="auto">
          <a:xfrm flipH="1">
            <a:off x="4914900" y="1543050"/>
            <a:ext cx="571500" cy="457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sp>
        <p:nvSpPr>
          <p:cNvPr id="263173" name="Text Box 1029"/>
          <p:cNvSpPr txBox="1">
            <a:spLocks noChangeArrowheads="1"/>
          </p:cNvSpPr>
          <p:nvPr/>
        </p:nvSpPr>
        <p:spPr bwMode="auto">
          <a:xfrm>
            <a:off x="5543550" y="1257300"/>
            <a:ext cx="559769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Touch</a:t>
            </a:r>
          </a:p>
        </p:txBody>
      </p:sp>
      <p:sp>
        <p:nvSpPr>
          <p:cNvPr id="263174" name="Text Box 1030"/>
          <p:cNvSpPr txBox="1">
            <a:spLocks noChangeArrowheads="1"/>
          </p:cNvSpPr>
          <p:nvPr/>
        </p:nvSpPr>
        <p:spPr bwMode="auto">
          <a:xfrm>
            <a:off x="6123385" y="2743200"/>
            <a:ext cx="553357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Vision</a:t>
            </a:r>
          </a:p>
        </p:txBody>
      </p:sp>
      <p:sp>
        <p:nvSpPr>
          <p:cNvPr id="263175" name="Line 1031"/>
          <p:cNvSpPr>
            <a:spLocks noChangeShapeType="1"/>
          </p:cNvSpPr>
          <p:nvPr/>
        </p:nvSpPr>
        <p:spPr bwMode="auto">
          <a:xfrm flipH="1">
            <a:off x="5772150" y="2914650"/>
            <a:ext cx="400050" cy="571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sp>
        <p:nvSpPr>
          <p:cNvPr id="263176" name="Line 1032"/>
          <p:cNvSpPr>
            <a:spLocks noChangeShapeType="1"/>
          </p:cNvSpPr>
          <p:nvPr/>
        </p:nvSpPr>
        <p:spPr bwMode="auto">
          <a:xfrm flipV="1">
            <a:off x="3143250" y="2914650"/>
            <a:ext cx="1257300" cy="685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sp>
        <p:nvSpPr>
          <p:cNvPr id="263177" name="Text Box 1033"/>
          <p:cNvSpPr txBox="1">
            <a:spLocks noChangeArrowheads="1"/>
          </p:cNvSpPr>
          <p:nvPr/>
        </p:nvSpPr>
        <p:spPr bwMode="auto">
          <a:xfrm>
            <a:off x="2141935" y="3429000"/>
            <a:ext cx="659155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Hearing</a:t>
            </a:r>
          </a:p>
        </p:txBody>
      </p:sp>
      <p:sp>
        <p:nvSpPr>
          <p:cNvPr id="263178" name="Text Box 1034"/>
          <p:cNvSpPr txBox="1">
            <a:spLocks noChangeArrowheads="1"/>
          </p:cNvSpPr>
          <p:nvPr/>
        </p:nvSpPr>
        <p:spPr bwMode="auto">
          <a:xfrm>
            <a:off x="3488531" y="1314450"/>
            <a:ext cx="529312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Motor</a:t>
            </a:r>
          </a:p>
        </p:txBody>
      </p:sp>
      <p:sp>
        <p:nvSpPr>
          <p:cNvPr id="263179" name="Line 1035"/>
          <p:cNvSpPr>
            <a:spLocks noChangeShapeType="1"/>
          </p:cNvSpPr>
          <p:nvPr/>
        </p:nvSpPr>
        <p:spPr bwMode="auto">
          <a:xfrm>
            <a:off x="4000500" y="1657350"/>
            <a:ext cx="342900" cy="4000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30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>
                <a:ea typeface="ＭＳ Ｐゴシック" charset="-128"/>
              </a:rPr>
              <a:t>Some rules of thumb</a:t>
            </a:r>
          </a:p>
        </p:txBody>
      </p:sp>
      <p:pic>
        <p:nvPicPr>
          <p:cNvPr id="263171" name="Picture 10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1714500"/>
            <a:ext cx="2951560" cy="332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3555" name="Freeform 2"/>
          <p:cNvSpPr>
            <a:spLocks/>
          </p:cNvSpPr>
          <p:nvPr/>
        </p:nvSpPr>
        <p:spPr bwMode="auto">
          <a:xfrm>
            <a:off x="3633788" y="2206229"/>
            <a:ext cx="1860947" cy="665559"/>
          </a:xfrm>
          <a:custGeom>
            <a:avLst/>
            <a:gdLst>
              <a:gd name="T0" fmla="*/ 2481385 w 2481385"/>
              <a:gd name="T1" fmla="*/ 887699 h 887699"/>
              <a:gd name="T2" fmla="*/ 1445847 w 2481385"/>
              <a:gd name="T3" fmla="*/ 8469 h 887699"/>
              <a:gd name="T4" fmla="*/ 0 w 2481385"/>
              <a:gd name="T5" fmla="*/ 418776 h 887699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481385" h="887699">
                <a:moveTo>
                  <a:pt x="2481385" y="887699"/>
                </a:moveTo>
                <a:cubicBezTo>
                  <a:pt x="2170398" y="487161"/>
                  <a:pt x="1859411" y="86623"/>
                  <a:pt x="1445847" y="8469"/>
                </a:cubicBezTo>
                <a:cubicBezTo>
                  <a:pt x="1032283" y="-69685"/>
                  <a:pt x="0" y="418776"/>
                  <a:pt x="0" y="418776"/>
                </a:cubicBezTo>
              </a:path>
            </a:pathLst>
          </a:custGeom>
          <a:noFill/>
          <a:ln w="57150" cmpd="sng">
            <a:solidFill>
              <a:srgbClr val="FFFF00"/>
            </a:solidFill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23556" name="Freeform 1"/>
          <p:cNvSpPr>
            <a:spLocks/>
          </p:cNvSpPr>
          <p:nvPr/>
        </p:nvSpPr>
        <p:spPr bwMode="auto">
          <a:xfrm>
            <a:off x="3531394" y="3092053"/>
            <a:ext cx="2022872" cy="308372"/>
          </a:xfrm>
          <a:custGeom>
            <a:avLst/>
            <a:gdLst>
              <a:gd name="T0" fmla="*/ 2696308 w 2696308"/>
              <a:gd name="T1" fmla="*/ 0 h 410667"/>
              <a:gd name="T2" fmla="*/ 1113693 w 2696308"/>
              <a:gd name="T3" fmla="*/ 410308 h 410667"/>
              <a:gd name="T4" fmla="*/ 0 w 2696308"/>
              <a:gd name="T5" fmla="*/ 78154 h 410667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696308" h="410667">
                <a:moveTo>
                  <a:pt x="2696308" y="0"/>
                </a:moveTo>
                <a:cubicBezTo>
                  <a:pt x="2129693" y="198641"/>
                  <a:pt x="1563078" y="397282"/>
                  <a:pt x="1113693" y="410308"/>
                </a:cubicBezTo>
                <a:cubicBezTo>
                  <a:pt x="664308" y="423334"/>
                  <a:pt x="0" y="78154"/>
                  <a:pt x="0" y="78154"/>
                </a:cubicBezTo>
              </a:path>
            </a:pathLst>
          </a:custGeom>
          <a:noFill/>
          <a:ln w="57150" cmpd="sng">
            <a:solidFill>
              <a:srgbClr val="FFFF00"/>
            </a:solidFill>
            <a:round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23557" name="TextBox 3"/>
          <p:cNvSpPr txBox="1">
            <a:spLocks noChangeArrowheads="1"/>
          </p:cNvSpPr>
          <p:nvPr/>
        </p:nvSpPr>
        <p:spPr bwMode="auto">
          <a:xfrm>
            <a:off x="5994797" y="2206228"/>
            <a:ext cx="152798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100"/>
              <a:t>How/where</a:t>
            </a:r>
          </a:p>
        </p:txBody>
      </p:sp>
      <p:sp>
        <p:nvSpPr>
          <p:cNvPr id="23558" name="TextBox 14"/>
          <p:cNvSpPr txBox="1">
            <a:spLocks noChangeArrowheads="1"/>
          </p:cNvSpPr>
          <p:nvPr/>
        </p:nvSpPr>
        <p:spPr bwMode="auto">
          <a:xfrm>
            <a:off x="6047185" y="3024187"/>
            <a:ext cx="1380506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100"/>
              <a:t>What/who</a:t>
            </a:r>
          </a:p>
        </p:txBody>
      </p:sp>
    </p:spTree>
    <p:extLst>
      <p:ext uri="{BB962C8B-B14F-4D97-AF65-F5344CB8AC3E}">
        <p14:creationId xmlns:p14="http://schemas.microsoft.com/office/powerpoint/2010/main" val="189756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>
                <a:ea typeface="ＭＳ Ｐゴシック" charset="-128"/>
              </a:rPr>
              <a:t>Some rules of thumb</a:t>
            </a:r>
          </a:p>
        </p:txBody>
      </p:sp>
      <p:pic>
        <p:nvPicPr>
          <p:cNvPr id="263171" name="Picture 10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1714500"/>
            <a:ext cx="2951560" cy="332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4579" name="Freeform 5"/>
          <p:cNvSpPr>
            <a:spLocks/>
          </p:cNvSpPr>
          <p:nvPr/>
        </p:nvSpPr>
        <p:spPr bwMode="auto">
          <a:xfrm>
            <a:off x="3277791" y="1949054"/>
            <a:ext cx="1323975" cy="1427559"/>
          </a:xfrm>
          <a:custGeom>
            <a:avLst/>
            <a:gdLst>
              <a:gd name="T0" fmla="*/ 1374266 w 1765035"/>
              <a:gd name="T1" fmla="*/ 0 h 1903271"/>
              <a:gd name="T2" fmla="*/ 455958 w 1765035"/>
              <a:gd name="T3" fmla="*/ 312616 h 1903271"/>
              <a:gd name="T4" fmla="*/ 6573 w 1765035"/>
              <a:gd name="T5" fmla="*/ 1211385 h 1903271"/>
              <a:gd name="T6" fmla="*/ 221496 w 1765035"/>
              <a:gd name="T7" fmla="*/ 1797539 h 1903271"/>
              <a:gd name="T8" fmla="*/ 670881 w 1765035"/>
              <a:gd name="T9" fmla="*/ 1856154 h 1903271"/>
              <a:gd name="T10" fmla="*/ 827189 w 1765035"/>
              <a:gd name="T11" fmla="*/ 1856154 h 1903271"/>
              <a:gd name="T12" fmla="*/ 866266 w 1765035"/>
              <a:gd name="T13" fmla="*/ 1250462 h 1903271"/>
              <a:gd name="T14" fmla="*/ 1120266 w 1765035"/>
              <a:gd name="T15" fmla="*/ 1367693 h 1903271"/>
              <a:gd name="T16" fmla="*/ 1374266 w 1765035"/>
              <a:gd name="T17" fmla="*/ 468923 h 1903271"/>
              <a:gd name="T18" fmla="*/ 1765035 w 1765035"/>
              <a:gd name="T19" fmla="*/ 19539 h 1903271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765035" h="1903271">
                <a:moveTo>
                  <a:pt x="1374266" y="0"/>
                </a:moveTo>
                <a:cubicBezTo>
                  <a:pt x="1029086" y="55359"/>
                  <a:pt x="683907" y="110718"/>
                  <a:pt x="455958" y="312616"/>
                </a:cubicBezTo>
                <a:cubicBezTo>
                  <a:pt x="228009" y="514514"/>
                  <a:pt x="45650" y="963898"/>
                  <a:pt x="6573" y="1211385"/>
                </a:cubicBezTo>
                <a:cubicBezTo>
                  <a:pt x="-32504" y="1458872"/>
                  <a:pt x="110778" y="1690078"/>
                  <a:pt x="221496" y="1797539"/>
                </a:cubicBezTo>
                <a:cubicBezTo>
                  <a:pt x="332214" y="1905000"/>
                  <a:pt x="569932" y="1846385"/>
                  <a:pt x="670881" y="1856154"/>
                </a:cubicBezTo>
                <a:cubicBezTo>
                  <a:pt x="771830" y="1865923"/>
                  <a:pt x="794625" y="1957103"/>
                  <a:pt x="827189" y="1856154"/>
                </a:cubicBezTo>
                <a:cubicBezTo>
                  <a:pt x="859753" y="1755205"/>
                  <a:pt x="817420" y="1331872"/>
                  <a:pt x="866266" y="1250462"/>
                </a:cubicBezTo>
                <a:cubicBezTo>
                  <a:pt x="915112" y="1169052"/>
                  <a:pt x="1035599" y="1497949"/>
                  <a:pt x="1120266" y="1367693"/>
                </a:cubicBezTo>
                <a:cubicBezTo>
                  <a:pt x="1204933" y="1237437"/>
                  <a:pt x="1266804" y="693615"/>
                  <a:pt x="1374266" y="468923"/>
                </a:cubicBezTo>
                <a:cubicBezTo>
                  <a:pt x="1481728" y="244231"/>
                  <a:pt x="1752009" y="97693"/>
                  <a:pt x="1765035" y="19539"/>
                </a:cubicBezTo>
              </a:path>
            </a:pathLst>
          </a:custGeom>
          <a:solidFill>
            <a:srgbClr val="00FFFF">
              <a:alpha val="65881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24580" name="TextBox 6"/>
          <p:cNvSpPr txBox="1">
            <a:spLocks noChangeArrowheads="1"/>
          </p:cNvSpPr>
          <p:nvPr/>
        </p:nvSpPr>
        <p:spPr bwMode="auto">
          <a:xfrm>
            <a:off x="2095500" y="1602581"/>
            <a:ext cx="200025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1800"/>
              <a:t>Planning</a:t>
            </a:r>
          </a:p>
          <a:p>
            <a:pPr eaLnBrk="1" hangingPunct="1"/>
            <a:r>
              <a:rPr lang="en-US" altLang="x-none" sz="1800"/>
              <a:t>Controling/</a:t>
            </a:r>
          </a:p>
          <a:p>
            <a:pPr eaLnBrk="1" hangingPunct="1"/>
            <a:r>
              <a:rPr lang="en-US" altLang="x-none" sz="1800"/>
              <a:t>Inhibiting</a:t>
            </a:r>
          </a:p>
        </p:txBody>
      </p:sp>
    </p:spTree>
    <p:extLst>
      <p:ext uri="{BB962C8B-B14F-4D97-AF65-F5344CB8AC3E}">
        <p14:creationId xmlns:p14="http://schemas.microsoft.com/office/powerpoint/2010/main" val="90809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>
                <a:ea typeface="ＭＳ Ｐゴシック" charset="-128"/>
              </a:rPr>
              <a:t>Some rules of thumb</a:t>
            </a:r>
          </a:p>
        </p:txBody>
      </p:sp>
      <p:pic>
        <p:nvPicPr>
          <p:cNvPr id="263171" name="Picture 10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1714500"/>
            <a:ext cx="2951560" cy="332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Freeform 1"/>
          <p:cNvSpPr/>
          <p:nvPr/>
        </p:nvSpPr>
        <p:spPr>
          <a:xfrm>
            <a:off x="4423173" y="2194323"/>
            <a:ext cx="1034653" cy="725090"/>
          </a:xfrm>
          <a:custGeom>
            <a:avLst/>
            <a:gdLst>
              <a:gd name="connsiteX0" fmla="*/ 22561 w 1379566"/>
              <a:gd name="connsiteY0" fmla="*/ 767080 h 967363"/>
              <a:gd name="connsiteX1" fmla="*/ 22561 w 1379566"/>
              <a:gd name="connsiteY1" fmla="*/ 356773 h 967363"/>
              <a:gd name="connsiteX2" fmla="*/ 257022 w 1379566"/>
              <a:gd name="connsiteY2" fmla="*/ 24619 h 967363"/>
              <a:gd name="connsiteX3" fmla="*/ 706407 w 1379566"/>
              <a:gd name="connsiteY3" fmla="*/ 44157 h 967363"/>
              <a:gd name="connsiteX4" fmla="*/ 1175330 w 1379566"/>
              <a:gd name="connsiteY4" fmla="*/ 200465 h 967363"/>
              <a:gd name="connsiteX5" fmla="*/ 1370715 w 1379566"/>
              <a:gd name="connsiteY5" fmla="*/ 532619 h 967363"/>
              <a:gd name="connsiteX6" fmla="*/ 1273022 w 1379566"/>
              <a:gd name="connsiteY6" fmla="*/ 942926 h 967363"/>
              <a:gd name="connsiteX7" fmla="*/ 647792 w 1379566"/>
              <a:gd name="connsiteY7" fmla="*/ 903849 h 967363"/>
              <a:gd name="connsiteX8" fmla="*/ 257022 w 1379566"/>
              <a:gd name="connsiteY8" fmla="*/ 767080 h 967363"/>
              <a:gd name="connsiteX9" fmla="*/ 81176 w 1379566"/>
              <a:gd name="connsiteY9" fmla="*/ 767080 h 96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9566" h="967363">
                <a:moveTo>
                  <a:pt x="22561" y="767080"/>
                </a:moveTo>
                <a:cubicBezTo>
                  <a:pt x="3022" y="623798"/>
                  <a:pt x="-16516" y="480516"/>
                  <a:pt x="22561" y="356773"/>
                </a:cubicBezTo>
                <a:cubicBezTo>
                  <a:pt x="61638" y="233029"/>
                  <a:pt x="143048" y="76722"/>
                  <a:pt x="257022" y="24619"/>
                </a:cubicBezTo>
                <a:cubicBezTo>
                  <a:pt x="370996" y="-27484"/>
                  <a:pt x="553356" y="14849"/>
                  <a:pt x="706407" y="44157"/>
                </a:cubicBezTo>
                <a:cubicBezTo>
                  <a:pt x="859458" y="73465"/>
                  <a:pt x="1064612" y="119055"/>
                  <a:pt x="1175330" y="200465"/>
                </a:cubicBezTo>
                <a:cubicBezTo>
                  <a:pt x="1286048" y="281875"/>
                  <a:pt x="1354433" y="408876"/>
                  <a:pt x="1370715" y="532619"/>
                </a:cubicBezTo>
                <a:cubicBezTo>
                  <a:pt x="1386997" y="656362"/>
                  <a:pt x="1393509" y="881054"/>
                  <a:pt x="1273022" y="942926"/>
                </a:cubicBezTo>
                <a:cubicBezTo>
                  <a:pt x="1152535" y="1004798"/>
                  <a:pt x="817125" y="933157"/>
                  <a:pt x="647792" y="903849"/>
                </a:cubicBezTo>
                <a:cubicBezTo>
                  <a:pt x="478459" y="874541"/>
                  <a:pt x="351458" y="789875"/>
                  <a:pt x="257022" y="767080"/>
                </a:cubicBezTo>
                <a:cubicBezTo>
                  <a:pt x="162586" y="744285"/>
                  <a:pt x="81176" y="767080"/>
                  <a:pt x="81176" y="767080"/>
                </a:cubicBezTo>
              </a:path>
            </a:pathLst>
          </a:custGeom>
          <a:solidFill>
            <a:schemeClr val="tx2">
              <a:lumMod val="60000"/>
              <a:lumOff val="40000"/>
              <a:alpha val="65000"/>
            </a:schemeClr>
          </a:solidFill>
        </p:spPr>
        <p:txBody>
          <a:bodyPr/>
          <a:lstStyle/>
          <a:p>
            <a:pPr algn="ctr" defTabSz="685800" eaLnBrk="0" hangingPunct="0">
              <a:defRPr/>
            </a:pPr>
            <a:endParaRPr lang="en-US" sz="1800">
              <a:latin typeface="Arial" pitchFamily="-65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5604" name="TextBox 2"/>
          <p:cNvSpPr txBox="1">
            <a:spLocks noChangeArrowheads="1"/>
          </p:cNvSpPr>
          <p:nvPr/>
        </p:nvSpPr>
        <p:spPr bwMode="auto">
          <a:xfrm>
            <a:off x="6047185" y="2168128"/>
            <a:ext cx="131445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1800"/>
              <a:t>Combining and comparing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151560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638300" y="228600"/>
            <a:ext cx="5829300" cy="857250"/>
          </a:xfrm>
        </p:spPr>
        <p:txBody>
          <a:bodyPr/>
          <a:lstStyle/>
          <a:p>
            <a:r>
              <a:rPr lang="en-US" altLang="x-none">
                <a:ea typeface="ＭＳ Ｐゴシック" charset="-128"/>
              </a:rPr>
              <a:t>The brain mostly makes sense</a:t>
            </a:r>
          </a:p>
        </p:txBody>
      </p:sp>
      <p:pic>
        <p:nvPicPr>
          <p:cNvPr id="263171" name="Picture 10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1714500"/>
            <a:ext cx="2951560" cy="332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63172" name="Line 1028"/>
          <p:cNvSpPr>
            <a:spLocks noChangeShapeType="1"/>
          </p:cNvSpPr>
          <p:nvPr/>
        </p:nvSpPr>
        <p:spPr bwMode="auto">
          <a:xfrm flipH="1">
            <a:off x="4914900" y="1543050"/>
            <a:ext cx="571500" cy="457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sp>
        <p:nvSpPr>
          <p:cNvPr id="263173" name="Text Box 1029"/>
          <p:cNvSpPr txBox="1">
            <a:spLocks noChangeArrowheads="1"/>
          </p:cNvSpPr>
          <p:nvPr/>
        </p:nvSpPr>
        <p:spPr bwMode="auto">
          <a:xfrm>
            <a:off x="5543550" y="1257300"/>
            <a:ext cx="559769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Touch</a:t>
            </a:r>
          </a:p>
        </p:txBody>
      </p:sp>
      <p:sp>
        <p:nvSpPr>
          <p:cNvPr id="263174" name="Text Box 1030"/>
          <p:cNvSpPr txBox="1">
            <a:spLocks noChangeArrowheads="1"/>
          </p:cNvSpPr>
          <p:nvPr/>
        </p:nvSpPr>
        <p:spPr bwMode="auto">
          <a:xfrm>
            <a:off x="6123385" y="2743200"/>
            <a:ext cx="553357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Vision</a:t>
            </a:r>
          </a:p>
        </p:txBody>
      </p:sp>
      <p:sp>
        <p:nvSpPr>
          <p:cNvPr id="263175" name="Line 1031"/>
          <p:cNvSpPr>
            <a:spLocks noChangeShapeType="1"/>
          </p:cNvSpPr>
          <p:nvPr/>
        </p:nvSpPr>
        <p:spPr bwMode="auto">
          <a:xfrm flipH="1">
            <a:off x="5772150" y="2914650"/>
            <a:ext cx="400050" cy="571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sp>
        <p:nvSpPr>
          <p:cNvPr id="263176" name="Line 1032"/>
          <p:cNvSpPr>
            <a:spLocks noChangeShapeType="1"/>
          </p:cNvSpPr>
          <p:nvPr/>
        </p:nvSpPr>
        <p:spPr bwMode="auto">
          <a:xfrm flipV="1">
            <a:off x="3143250" y="2914650"/>
            <a:ext cx="1257300" cy="685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sp>
        <p:nvSpPr>
          <p:cNvPr id="263177" name="Text Box 1033"/>
          <p:cNvSpPr txBox="1">
            <a:spLocks noChangeArrowheads="1"/>
          </p:cNvSpPr>
          <p:nvPr/>
        </p:nvSpPr>
        <p:spPr bwMode="auto">
          <a:xfrm>
            <a:off x="2141935" y="3429000"/>
            <a:ext cx="659155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>
                <a:ea typeface="ＭＳ Ｐゴシック" charset="0"/>
                <a:cs typeface="ＭＳ Ｐゴシック" charset="0"/>
              </a:rPr>
              <a:t>Hearing</a:t>
            </a:r>
          </a:p>
        </p:txBody>
      </p:sp>
      <p:sp>
        <p:nvSpPr>
          <p:cNvPr id="263178" name="Text Box 1034"/>
          <p:cNvSpPr txBox="1">
            <a:spLocks noChangeArrowheads="1"/>
          </p:cNvSpPr>
          <p:nvPr/>
        </p:nvSpPr>
        <p:spPr bwMode="auto">
          <a:xfrm>
            <a:off x="3488531" y="1314450"/>
            <a:ext cx="529312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 dirty="0">
                <a:ea typeface="ＭＳ Ｐゴシック" charset="0"/>
                <a:cs typeface="ＭＳ Ｐゴシック" charset="0"/>
              </a:rPr>
              <a:t>Motor</a:t>
            </a:r>
          </a:p>
        </p:txBody>
      </p:sp>
      <p:sp>
        <p:nvSpPr>
          <p:cNvPr id="263179" name="Line 1035"/>
          <p:cNvSpPr>
            <a:spLocks noChangeShapeType="1"/>
          </p:cNvSpPr>
          <p:nvPr/>
        </p:nvSpPr>
        <p:spPr bwMode="auto">
          <a:xfrm>
            <a:off x="4000500" y="1657350"/>
            <a:ext cx="342900" cy="4000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sz="1050">
              <a:ea typeface="ＭＳ Ｐゴシック" charset="0"/>
              <a:cs typeface="ＭＳ Ｐゴシック" charset="0"/>
            </a:endParaRPr>
          </a:p>
        </p:txBody>
      </p:sp>
      <p:cxnSp>
        <p:nvCxnSpPr>
          <p:cNvPr id="26635" name="Straight Arrow Connector 4"/>
          <p:cNvCxnSpPr>
            <a:cxnSpLocks noChangeShapeType="1"/>
          </p:cNvCxnSpPr>
          <p:nvPr/>
        </p:nvCxnSpPr>
        <p:spPr bwMode="auto">
          <a:xfrm>
            <a:off x="5105400" y="2977754"/>
            <a:ext cx="1017985" cy="514350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 type="arrow" w="med" len="med"/>
            <a:tailEnd/>
          </a:ln>
        </p:spPr>
      </p:cxnSp>
      <p:sp>
        <p:nvSpPr>
          <p:cNvPr id="26636" name="TextBox 6"/>
          <p:cNvSpPr txBox="1">
            <a:spLocks noChangeArrowheads="1"/>
          </p:cNvSpPr>
          <p:nvPr/>
        </p:nvSpPr>
        <p:spPr bwMode="auto">
          <a:xfrm>
            <a:off x="5772150" y="3600450"/>
            <a:ext cx="2057400" cy="11310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1350"/>
              <a:t>Halfway between visual cortex and autiory cortex. Probably is involved in combining AV signals</a:t>
            </a:r>
          </a:p>
        </p:txBody>
      </p:sp>
    </p:spTree>
    <p:extLst>
      <p:ext uri="{BB962C8B-B14F-4D97-AF65-F5344CB8AC3E}">
        <p14:creationId xmlns:p14="http://schemas.microsoft.com/office/powerpoint/2010/main" val="152211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6077</TotalTime>
  <Words>105</Words>
  <Application>Microsoft Macintosh PowerPoint</Application>
  <PresentationFormat>On-screen Show (16:9)</PresentationFormat>
  <Paragraphs>30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ＭＳ Ｐゴシック</vt:lpstr>
      <vt:lpstr>Arial</vt:lpstr>
      <vt:lpstr>simple-light-2</vt:lpstr>
      <vt:lpstr>Introduction to Brain Anatomy</vt:lpstr>
      <vt:lpstr>PowerPoint Presentation</vt:lpstr>
      <vt:lpstr>PowerPoint Presentation</vt:lpstr>
      <vt:lpstr>PowerPoint Presentation</vt:lpstr>
      <vt:lpstr>What does the rest of the brain do?</vt:lpstr>
      <vt:lpstr>Some rules of thumb</vt:lpstr>
      <vt:lpstr>Some rules of thumb</vt:lpstr>
      <vt:lpstr>Some rules of thumb</vt:lpstr>
      <vt:lpstr>The brain mostly makes sense</vt:lpstr>
      <vt:lpstr>The brain mostly makes sense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Is there any real meaningful way of dividing the brain into regions?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FreeSurfer Tutorial</dc:title>
  <cp:lastModifiedBy>Shady El Damaty</cp:lastModifiedBy>
  <cp:revision>46</cp:revision>
  <cp:lastPrinted>2016-06-24T17:24:10Z</cp:lastPrinted>
  <dcterms:modified xsi:type="dcterms:W3CDTF">2017-06-25T17:05:41Z</dcterms:modified>
</cp:coreProperties>
</file>